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sldIdLst>
    <p:sldId id="333" r:id="rId6"/>
    <p:sldId id="281" r:id="rId7"/>
    <p:sldId id="295" r:id="rId8"/>
    <p:sldId id="296" r:id="rId9"/>
    <p:sldId id="329" r:id="rId10"/>
    <p:sldId id="256" r:id="rId11"/>
    <p:sldId id="330" r:id="rId12"/>
    <p:sldId id="322" r:id="rId13"/>
    <p:sldId id="331" r:id="rId14"/>
    <p:sldId id="299" r:id="rId15"/>
    <p:sldId id="304" r:id="rId16"/>
    <p:sldId id="312" r:id="rId17"/>
    <p:sldId id="313" r:id="rId18"/>
    <p:sldId id="315" r:id="rId19"/>
    <p:sldId id="323" r:id="rId20"/>
    <p:sldId id="316" r:id="rId21"/>
    <p:sldId id="310" r:id="rId22"/>
    <p:sldId id="332" r:id="rId23"/>
    <p:sldId id="297" r:id="rId24"/>
    <p:sldId id="3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FCB7-A991-4B4C-B215-0BD2C0F0892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59B5C-5DF4-405B-BCEB-4E315D1D5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5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21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5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27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5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8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1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82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94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1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25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05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3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5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2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8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0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5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2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9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5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8941" y="1082231"/>
            <a:ext cx="3510407" cy="542163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25250" y="3339111"/>
            <a:ext cx="5157787" cy="282616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  <a:p>
            <a:pPr algn="ctr" rtl="1">
              <a:lnSpc>
                <a:spcPct val="150000"/>
              </a:lnSpc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537" y="1353312"/>
            <a:ext cx="5183188" cy="432435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83037" y="2393437"/>
            <a:ext cx="5974545" cy="290182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/>
              <a:t>تاریخ آخرین بازنگری: </a:t>
            </a:r>
            <a:r>
              <a:rPr lang="fa-IR" sz="2000" dirty="0">
                <a:cs typeface="B Yagut" panose="00000400000000000000" pitchFamily="2" charset="-78"/>
              </a:rPr>
              <a:t>7 اردیبهشت 1399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 نام فایل: </a:t>
            </a:r>
            <a:r>
              <a:rPr lang="en-US" sz="2000" dirty="0">
                <a:cs typeface="B Yagut" panose="00000400000000000000" pitchFamily="2" charset="-78"/>
              </a:rPr>
              <a:t>BH-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imeni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-v-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hefazat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mohit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edit1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8060" y="1785748"/>
            <a:ext cx="1352171" cy="1134009"/>
          </a:xfrm>
          <a:prstGeom prst="rect">
            <a:avLst/>
          </a:prstGeom>
          <a:noFill/>
        </p:spPr>
      </p:pic>
      <p:pic>
        <p:nvPicPr>
          <p:cNvPr id="3" name="Recording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7357" y="6051550"/>
            <a:ext cx="609600" cy="6096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z="2800" smtClean="0"/>
              <a:pPr/>
              <a:t>1</a:t>
            </a:fld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735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0"/>
    </mc:Choice>
    <mc:Fallback xmlns="">
      <p:transition spd="slow" advTm="2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4255" y="789651"/>
            <a:ext cx="110337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يکي از عوامل  كليدي در برنامه ايمني سيستم، آموزش ايمني است. 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موضوع آموزش: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گروه هدف این آموزش: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مديريت، اعضاي گروه كاري ايمني سيستم و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اولین گام:  تعیین نیازهای آموزشی است و نکات مورد توجه در آموزش شامل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 میزان دانش شرکت کنندگان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تجربه و تحصیلات شرکت کنندگان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آموزشهای گذشته شرکت کنندگان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نظر مدیریت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مستند سازی آموزش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7352" y="126128"/>
            <a:ext cx="2542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000" dirty="0">
                <a:cs typeface="B Yagut" pitchFamily="2" charset="-78"/>
              </a:rPr>
              <a:t>آموزش ايمني</a:t>
            </a:r>
          </a:p>
        </p:txBody>
      </p:sp>
      <p:pic>
        <p:nvPicPr>
          <p:cNvPr id="2" name="آموزش ایمنی">
            <a:hlinkClick r:id="" action="ppaction://media"/>
            <a:extLst>
              <a:ext uri="{FF2B5EF4-FFF2-40B4-BE49-F238E27FC236}">
                <a16:creationId xmlns="" xmlns:a16="http://schemas.microsoft.com/office/drawing/2014/main" id="{A406225B-EA32-4573-B3E3-25E47E98C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1400" y="44958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80"/>
    </mc:Choice>
    <mc:Fallback xmlns="">
      <p:transition spd="slow" advTm="15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090" y="1456492"/>
            <a:ext cx="113385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محل كار ايمن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تناسب توانايي ها و لياقت كاركنان با وظائف محوله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نظارت و مميزي مداوم سيستم هاي ايمني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مطالعات پژوهشي در مورد اتفاقات و حوادث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مشاركت كاركنان و ايجاد انگيزه درك سيستم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3882" y="253484"/>
            <a:ext cx="2273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000" dirty="0">
                <a:cs typeface="B Yagut" pitchFamily="2" charset="-78"/>
              </a:rPr>
              <a:t>اصول ايمني</a:t>
            </a:r>
          </a:p>
        </p:txBody>
      </p:sp>
      <p:pic>
        <p:nvPicPr>
          <p:cNvPr id="4" name="اصول ایمنی">
            <a:hlinkClick r:id="" action="ppaction://media"/>
            <a:extLst>
              <a:ext uri="{FF2B5EF4-FFF2-40B4-BE49-F238E27FC236}">
                <a16:creationId xmlns="" xmlns:a16="http://schemas.microsoft.com/office/drawing/2014/main" id="{93DE065E-8D0B-4A9A-AEA4-1023E21FC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6183" y="1787587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80"/>
    </mc:Choice>
    <mc:Fallback xmlns="">
      <p:transition spd="slow" advTm="13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163" y="1090448"/>
            <a:ext cx="4838044" cy="47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ahmad\Pictures\Picture122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8738" y="1093404"/>
            <a:ext cx="3190875" cy="4838700"/>
          </a:xfrm>
          <a:prstGeom prst="rect">
            <a:avLst/>
          </a:prstGeom>
          <a:noFill/>
        </p:spPr>
      </p:pic>
      <p:pic>
        <p:nvPicPr>
          <p:cNvPr id="2" name="تصویر 1">
            <a:hlinkClick r:id="" action="ppaction://media"/>
            <a:extLst>
              <a:ext uri="{FF2B5EF4-FFF2-40B4-BE49-F238E27FC236}">
                <a16:creationId xmlns="" xmlns:a16="http://schemas.microsoft.com/office/drawing/2014/main" id="{DAD1FD4B-A21A-485A-A0EE-E0BC9DCD1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" y="3937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0"/>
    </mc:Choice>
    <mc:Fallback xmlns="">
      <p:transition spd="slow" advTm="4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hmad\Pictures\download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8" y="1908448"/>
            <a:ext cx="5672024" cy="3136517"/>
          </a:xfrm>
          <a:prstGeom prst="rect">
            <a:avLst/>
          </a:prstGeom>
          <a:noFill/>
        </p:spPr>
      </p:pic>
      <p:pic>
        <p:nvPicPr>
          <p:cNvPr id="2051" name="Picture 3" descr="C:\Users\ahmad\Pictures\Picture2-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4675" y="1294086"/>
            <a:ext cx="5416769" cy="418256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59525" y="160939"/>
            <a:ext cx="10686137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نمونه ای از محصور کردن دستگاه و مانع گذاری</a:t>
            </a:r>
            <a:r>
              <a:rPr kumimoji="0" lang="fa-IR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بین کارگر و دستگاه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تصویر2">
            <a:hlinkClick r:id="" action="ppaction://media"/>
            <a:extLst>
              <a:ext uri="{FF2B5EF4-FFF2-40B4-BE49-F238E27FC236}">
                <a16:creationId xmlns="" xmlns:a16="http://schemas.microsoft.com/office/drawing/2014/main" id="{7401100A-D168-44ED-B042-01C0E9F51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5348" y="966432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0"/>
    </mc:Choice>
    <mc:Fallback xmlns="">
      <p:transition spd="slow" advTm="5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hmad\Pictures\downlo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7695" y="1095827"/>
            <a:ext cx="6309181" cy="3882573"/>
          </a:xfrm>
          <a:prstGeom prst="rect">
            <a:avLst/>
          </a:prstGeom>
          <a:noFill/>
        </p:spPr>
      </p:pic>
      <p:pic>
        <p:nvPicPr>
          <p:cNvPr id="4100" name="Picture 4" descr="C:\Users\ahmad\Pictures\70539895_141245513789120_930326891586188766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276" y="1277006"/>
            <a:ext cx="3778781" cy="377878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2890" y="5157843"/>
            <a:ext cx="3986048" cy="10537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حفاظ فردی جهت خطر قوص لکتریکی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53958" y="5126311"/>
            <a:ext cx="4918841" cy="83305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latin typeface="+mj-lt"/>
                <a:ea typeface="+mj-ea"/>
                <a:cs typeface="B Yagut" pitchFamily="2" charset="-78"/>
              </a:rPr>
              <a:t>چند نوع از وسایل حفاظت فردی</a:t>
            </a:r>
            <a:endParaRPr lang="en-US" sz="2800" dirty="0">
              <a:latin typeface="+mj-lt"/>
              <a:ea typeface="+mj-ea"/>
              <a:cs typeface="B Yagut" pitchFamily="2" charset="-78"/>
            </a:endParaRPr>
          </a:p>
        </p:txBody>
      </p:sp>
      <p:pic>
        <p:nvPicPr>
          <p:cNvPr id="3" name="تصویر3 اصلی 3">
            <a:hlinkClick r:id="" action="ppaction://media"/>
            <a:extLst>
              <a:ext uri="{FF2B5EF4-FFF2-40B4-BE49-F238E27FC236}">
                <a16:creationId xmlns="" xmlns:a16="http://schemas.microsoft.com/office/drawing/2014/main" id="{96F373A8-246D-4952-B972-2225B6343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8897" y="15902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0"/>
    </mc:Choice>
    <mc:Fallback xmlns="">
      <p:transition spd="slow" advTm="4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482" y="2419409"/>
            <a:ext cx="114360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2800" dirty="0">
                <a:cs typeface="B Yagut" pitchFamily="2" charset="-78"/>
              </a:rPr>
              <a:t>براي صيانت نيروي انساني و منابع مادي كشور رعايت دستورالعمل هايي كه از طريق شوراي عالي حفاظت فني و وزارت بهداشت ،درمان و آموزش پزشكي تدوين ميشود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6665" y="296410"/>
            <a:ext cx="3339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ماده ۸۵ قانون كار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662" y="1834634"/>
            <a:ext cx="10791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3200" dirty="0">
                <a:cs typeface="B Yagut" pitchFamily="2" charset="-78"/>
              </a:rPr>
              <a:t>**ماده قانونی که به اهمیت ایمنی و حفاظت در محیطهای کاری توجه دارد**</a:t>
            </a:r>
          </a:p>
        </p:txBody>
      </p:sp>
      <p:pic>
        <p:nvPicPr>
          <p:cNvPr id="5" name="ماده 85 قانون کار">
            <a:hlinkClick r:id="" action="ppaction://media"/>
            <a:extLst>
              <a:ext uri="{FF2B5EF4-FFF2-40B4-BE49-F238E27FC236}">
                <a16:creationId xmlns="" xmlns:a16="http://schemas.microsoft.com/office/drawing/2014/main" id="{A2FDB802-302D-4363-A2FA-51B97153F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00" y="642938"/>
            <a:ext cx="487363" cy="487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699" y="4446297"/>
            <a:ext cx="1175841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شوراي عالي حفاظت فني : تامین حفاظت فنی</a:t>
            </a:r>
          </a:p>
          <a:p>
            <a:pPr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و وزارت بهداشت ،درمان و آموزش پزشكي </a:t>
            </a:r>
            <a:r>
              <a:rPr lang="fa-IR" sz="2400">
                <a:cs typeface="B Yagut" pitchFamily="2" charset="-78"/>
              </a:rPr>
              <a:t>: جلوگيري </a:t>
            </a:r>
            <a:r>
              <a:rPr lang="fa-IR" sz="2400" dirty="0">
                <a:cs typeface="B Yagut" pitchFamily="2" charset="-78"/>
              </a:rPr>
              <a:t>از بيماري هاي حرفه اي  و تامين بهداشت كار و كارگر و محيط كار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90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0"/>
    </mc:Choice>
    <mc:Fallback xmlns="">
      <p:transition spd="slow" advTm="5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307" y="1524715"/>
            <a:ext cx="11586950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>
                <a:latin typeface="Times New Roman" pitchFamily="18" charset="0"/>
                <a:cs typeface="B Yagut" pitchFamily="2" charset="-78"/>
              </a:rPr>
              <a:t>این فصل نشان داد کار کردن در محیط های کاری بدون در نظر گرفتن ایمنی و نکات حفاظتی بسیار نگران کننده خواهد بود؛ بهورز بایستی با اهمیت ایمنی و نکات مهم مرتبط با آن آشنا باشد. بهورز باید شغل</a:t>
            </a:r>
            <a:r>
              <a:rPr lang="fa-IR" sz="2800" dirty="0">
                <a:latin typeface="Times New Roman" pitchFamily="18" charset="0"/>
                <a:cs typeface="B Zar"/>
              </a:rPr>
              <a:t>‌</a:t>
            </a:r>
            <a:r>
              <a:rPr lang="fa-IR" sz="2800" dirty="0">
                <a:latin typeface="Times New Roman" pitchFamily="18" charset="0"/>
                <a:cs typeface="B Yagut" pitchFamily="2" charset="-78"/>
              </a:rPr>
              <a:t>های درون روستای خود را شناسایی و دستورالعمل‌های ایمنی در رابطه با آن شغل‌ها مطالعه و  با راهنمایی کارشناس بهداشت حرفه ای مرکز خدمات جامع سلامت، آموزشهای لازم به شاغلین ارائه دهد.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5659" y="269122"/>
            <a:ext cx="3940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000" dirty="0">
                <a:latin typeface="Times New Roman" pitchFamily="18" charset="0"/>
                <a:cs typeface="B Yagut" pitchFamily="2" charset="-78"/>
              </a:rPr>
              <a:t>خلاصه و نتیجه گیری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4" name="خلاصه و نتیجه گیری">
            <a:hlinkClick r:id="" action="ppaction://media"/>
            <a:extLst>
              <a:ext uri="{FF2B5EF4-FFF2-40B4-BE49-F238E27FC236}">
                <a16:creationId xmlns="" xmlns:a16="http://schemas.microsoft.com/office/drawing/2014/main" id="{9EF0AC06-4E6D-4300-977A-F45EFDF7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9273" y="439762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30"/>
    </mc:Choice>
    <mc:Fallback xmlns="">
      <p:transition spd="slow" advTm="4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842" y="1180084"/>
            <a:ext cx="115050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مفاهیم ایمنی، ایمنی کار و درجه ایمنی را توضیح دهید؟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مفاهیم مربوط به خطر شامل شناسایی خطر، خطر و انواع خطرات را توضیح دهید؟</a:t>
            </a:r>
          </a:p>
          <a:p>
            <a:pPr marL="457200" lvl="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b="1" dirty="0">
                <a:solidFill>
                  <a:prstClr val="black"/>
                </a:solidFill>
                <a:cs typeface="B Yagut" pitchFamily="2" charset="-78"/>
              </a:rPr>
              <a:t>تعاریف مختلف حادثه ناشی از کار را بیان نمائید؟</a:t>
            </a:r>
            <a:endParaRPr lang="fa-IR" sz="2000" dirty="0">
              <a:cs typeface="B Yagut" pitchFamily="2" charset="-78"/>
            </a:endParaRP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اهمیت ماده 85 قانون کار را بیان نمائید؟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برنامه کنترل خطرات را توضیح دهید؟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آموزش ايمني و نیازهای آموزشی مربوط به آن را بیان نمائید؟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اصول ايمني در محیط کار را بیان نمائید؟</a:t>
            </a:r>
          </a:p>
        </p:txBody>
      </p:sp>
      <p:sp>
        <p:nvSpPr>
          <p:cNvPr id="3" name="Rectangle 2"/>
          <p:cNvSpPr/>
          <p:nvPr/>
        </p:nvSpPr>
        <p:spPr>
          <a:xfrm>
            <a:off x="8011018" y="-106532"/>
            <a:ext cx="35850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dirty="0">
                <a:cs typeface="B Yagut" pitchFamily="2" charset="-78"/>
              </a:rPr>
              <a:t>پرسش و تمرین</a:t>
            </a:r>
          </a:p>
        </p:txBody>
      </p:sp>
      <p:pic>
        <p:nvPicPr>
          <p:cNvPr id="4" name="پرسش">
            <a:hlinkClick r:id="" action="ppaction://media"/>
            <a:extLst>
              <a:ext uri="{FF2B5EF4-FFF2-40B4-BE49-F238E27FC236}">
                <a16:creationId xmlns="" xmlns:a16="http://schemas.microsoft.com/office/drawing/2014/main" id="{E421D122-9DBF-44AF-890F-872344E4E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5088" y="19208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8199" y="-195308"/>
            <a:ext cx="35850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dirty="0">
                <a:cs typeface="B Yagut" pitchFamily="2" charset="-78"/>
              </a:rPr>
              <a:t>تمرین عملی</a:t>
            </a:r>
          </a:p>
        </p:txBody>
      </p:sp>
      <p:sp>
        <p:nvSpPr>
          <p:cNvPr id="3" name="Rectangle 2"/>
          <p:cNvSpPr/>
          <p:nvPr/>
        </p:nvSpPr>
        <p:spPr>
          <a:xfrm>
            <a:off x="643944" y="1414530"/>
            <a:ext cx="104904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600" dirty="0">
                <a:cs typeface="B Yagut" pitchFamily="2" charset="-78"/>
              </a:rPr>
              <a:t>از یک کارگاه در سطح روستا بازدید نمائید و خطرات احتمالی محل کارگاه را شناسایی و راهکارهای کنترلی پیشنهاد دهید؟ </a:t>
            </a:r>
          </a:p>
        </p:txBody>
      </p:sp>
      <p:pic>
        <p:nvPicPr>
          <p:cNvPr id="4" name="تمرین عملی">
            <a:hlinkClick r:id="" action="ppaction://media"/>
            <a:extLst>
              <a:ext uri="{FF2B5EF4-FFF2-40B4-BE49-F238E27FC236}">
                <a16:creationId xmlns="" xmlns:a16="http://schemas.microsoft.com/office/drawing/2014/main" id="{948DB5CE-E4D5-46B1-A0A1-14FC43415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2025" y="39100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0"/>
    </mc:Choice>
    <mc:Fallback xmlns="">
      <p:transition spd="slow" advTm="15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24" y="173736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/>
              <a:t>فهرست منابع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60023"/>
          </a:xfrm>
        </p:spPr>
        <p:txBody>
          <a:bodyPr>
            <a:normAutofit fontScale="92500" lnSpcReduction="10000"/>
          </a:bodyPr>
          <a:lstStyle/>
          <a:p>
            <a:pPr marL="514350" indent="-514350" algn="just" rtl="1"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عشقی ملایری، ب . ايمني </a:t>
            </a:r>
            <a:r>
              <a:rPr lang="fa-IR" dirty="0">
                <a:cs typeface="B Yagut" pitchFamily="2" charset="-78"/>
              </a:rPr>
              <a:t>و بهداشت</a:t>
            </a:r>
            <a:r>
              <a:rPr lang="en-US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محيط </a:t>
            </a:r>
            <a:r>
              <a:rPr lang="fa-IR" dirty="0" smtClean="0">
                <a:cs typeface="B Yagut" pitchFamily="2" charset="-78"/>
              </a:rPr>
              <a:t>كار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 smtClean="0">
                <a:latin typeface="Tahoma" pitchFamily="34" charset="0"/>
                <a:ea typeface="Times New Roman" pitchFamily="18" charset="0"/>
                <a:cs typeface="B Yagut" pitchFamily="2" charset="-78"/>
              </a:rPr>
              <a:t>ب</a:t>
            </a:r>
            <a:r>
              <a:rPr lang="ar-SA" dirty="0">
                <a:latin typeface="Tahoma" pitchFamily="34" charset="0"/>
                <a:ea typeface="Times New Roman" pitchFamily="18" charset="0"/>
                <a:cs typeface="B Yagut" pitchFamily="2" charset="-78"/>
              </a:rPr>
              <a:t>خش  چهارم: حوادث ناشی از کار</a:t>
            </a:r>
            <a:r>
              <a:rPr lang="fa-IR" dirty="0">
                <a:latin typeface="Tahoma" pitchFamily="34" charset="0"/>
                <a:ea typeface="Times New Roman" pitchFamily="18" charset="0"/>
                <a:cs typeface="B Yagut" pitchFamily="2" charset="-78"/>
              </a:rPr>
              <a:t> سازمان تامین اجتماعی</a:t>
            </a:r>
          </a:p>
          <a:p>
            <a:pPr marL="514350" lvl="0" indent="-514350" algn="just" rtl="1">
              <a:lnSpc>
                <a:spcPct val="260000"/>
              </a:lnSpc>
              <a:buFont typeface="+mj-lt"/>
              <a:buAutoNum type="arabicPeriod"/>
            </a:pPr>
            <a:r>
              <a:rPr lang="fa-IR" dirty="0">
                <a:latin typeface="Tahoma" pitchFamily="34" charset="0"/>
                <a:ea typeface="Times New Roman" pitchFamily="18" charset="0"/>
                <a:cs typeface="B Yagut" pitchFamily="2" charset="-78"/>
              </a:rPr>
              <a:t>گروه نویسندگان،ﻛﺘﺎب ﺟﺎﻣﻊ ﺑﻬﺪاﺷﺖ ﻋﻤﻮﻣﻲ-فصل 5 بهداشت حرفه ای،                                                                                                        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دستورالعمل تامین سلامت کار در کارگاههای کوچک، وزارت بهداشت درمان و آموزش پزشکی، معاونت سلامت، مرکز سلامت محیط و کار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4" name="خداحافظی">
            <a:hlinkClick r:id="" action="ppaction://media"/>
            <a:extLst>
              <a:ext uri="{FF2B5EF4-FFF2-40B4-BE49-F238E27FC236}">
                <a16:creationId xmlns="" xmlns:a16="http://schemas.microsoft.com/office/drawing/2014/main" id="{F048CD9A-DD18-4005-AA87-3C2995F49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73736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0"/>
    </mc:Choice>
    <mc:Fallback xmlns="">
      <p:transition spd="slow" advTm="1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5112" y="921632"/>
            <a:ext cx="71323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600" kern="2000" dirty="0">
                <a:cs typeface="B Yagut" pitchFamily="2" charset="-78"/>
              </a:rPr>
              <a:t>ایمنی و حفاظت در محیط کار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9840" y="4186509"/>
            <a:ext cx="71323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600" kern="2000" dirty="0">
                <a:cs typeface="B Yagut" pitchFamily="2" charset="-78"/>
              </a:rPr>
              <a:t>بهداشت حرفه ای</a:t>
            </a:r>
          </a:p>
        </p:txBody>
      </p:sp>
      <p:pic>
        <p:nvPicPr>
          <p:cNvPr id="2" name="نام درس">
            <a:hlinkClick r:id="" action="ppaction://media"/>
            <a:extLst>
              <a:ext uri="{FF2B5EF4-FFF2-40B4-BE49-F238E27FC236}">
                <a16:creationId xmlns="" xmlns:a16="http://schemas.microsoft.com/office/drawing/2014/main" id="{390DBF8B-CE74-4176-AD97-C8EEDE4FE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2888" y="234632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0"/>
    </mc:Choice>
    <mc:Fallback xmlns="">
      <p:transition spd="slow" advTm="1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امور بهورزی معاو</a:t>
            </a:r>
            <a:r>
              <a:rPr lang="fa-IR" dirty="0">
                <a:cs typeface="B Yagut" panose="00000400000000000000" pitchFamily="2" charset="-78"/>
              </a:rPr>
              <a:t>نت بهداشتی 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548" y="1010604"/>
            <a:ext cx="1178560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انتظار می‌رود فراگیر پس از مطالعه این درس بتواند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مفاهیم ایمنی، ایمنی کار و درجه ایمنی را توضیح دهد.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مفاهیم مربوط به خطر شامل شناسایی خطر، خطر و انواع خطرات را توضیح دهد.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تعاریف مختلف حادثه ناشی از کار را بیان نماید.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برنامه کنترل خطرات را توضیح دهد.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آموزش ايمني و نیازهای آموزشی مربوط به آن را بیان نماید.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اهمیت ماده 85 قانون کار را بیان نماید.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اصول ايمني در محیط کار را بیان نماید.</a:t>
            </a:r>
          </a:p>
        </p:txBody>
      </p:sp>
      <p:sp>
        <p:nvSpPr>
          <p:cNvPr id="3" name="Rectangle 2"/>
          <p:cNvSpPr/>
          <p:nvPr/>
        </p:nvSpPr>
        <p:spPr>
          <a:xfrm>
            <a:off x="2712720" y="168325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اهداف آموزشی</a:t>
            </a:r>
          </a:p>
        </p:txBody>
      </p:sp>
      <p:pic>
        <p:nvPicPr>
          <p:cNvPr id="4" name="اهداف آموزشی">
            <a:hlinkClick r:id="" action="ppaction://media"/>
            <a:extLst>
              <a:ext uri="{FF2B5EF4-FFF2-40B4-BE49-F238E27FC236}">
                <a16:creationId xmlns="" xmlns:a16="http://schemas.microsoft.com/office/drawing/2014/main" id="{1E69D154-32D8-4ECC-8A49-8C62745BE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17475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0"/>
    </mc:Choice>
    <mc:Fallback xmlns="">
      <p:transition spd="slow" advTm="33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0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فهرست عناوین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9156" y="851371"/>
            <a:ext cx="753412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anose="00000400000000000000" pitchFamily="2" charset="-78"/>
              </a:rPr>
              <a:t>مقدمه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anose="00000400000000000000" pitchFamily="2" charset="-78"/>
              </a:rPr>
              <a:t>مفاهیم مربوط به ایمنی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anose="00000400000000000000" pitchFamily="2" charset="-78"/>
              </a:rPr>
              <a:t>مفاهیم مربوط به خطر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برنامه کنترل خطرات</a:t>
            </a:r>
            <a:endParaRPr lang="fa-IR" sz="2800" dirty="0">
              <a:cs typeface="B Yagut" panose="00000400000000000000" pitchFamily="2" charset="-78"/>
            </a:endParaRPr>
          </a:p>
          <a:p>
            <a:pPr lvl="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تعاریف حادثه ناشی از کار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آموزش ايمني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 اصول ايمني</a:t>
            </a:r>
          </a:p>
        </p:txBody>
      </p:sp>
      <p:pic>
        <p:nvPicPr>
          <p:cNvPr id="5" name="عناوین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123" y="29248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0"/>
    </mc:Choice>
    <mc:Fallback xmlns="">
      <p:transition spd="slow" advTm="1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3669" y="665102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مقدمه</a:t>
            </a:r>
          </a:p>
        </p:txBody>
      </p:sp>
      <p:sp>
        <p:nvSpPr>
          <p:cNvPr id="3" name="Rectangle 2"/>
          <p:cNvSpPr/>
          <p:nvPr/>
        </p:nvSpPr>
        <p:spPr>
          <a:xfrm>
            <a:off x="5152795" y="3167474"/>
            <a:ext cx="2214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بهداشت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B Yagut" pitchFamily="2" charset="-78"/>
              </a:rPr>
              <a:t>Health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0816" y="5238791"/>
            <a:ext cx="22910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800" b="1" dirty="0">
                <a:solidFill>
                  <a:srgbClr val="FF0000"/>
                </a:solidFill>
                <a:cs typeface="B Yagut" pitchFamily="2" charset="-78"/>
              </a:rPr>
              <a:t>ايمني</a:t>
            </a: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B Yagut" pitchFamily="2" charset="-78"/>
              </a:rPr>
              <a:t>Safety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84891" y="5238791"/>
            <a:ext cx="37802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محيط زيست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B Yagut" pitchFamily="2" charset="-78"/>
              </a:rPr>
              <a:t>Environment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970114" y="1557822"/>
            <a:ext cx="1079249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اهمیت بهداشت ایمنی و محیط زیست</a:t>
            </a:r>
            <a:endParaRPr lang="en-US" sz="2800" b="1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2" name="مقدمه">
            <a:hlinkClick r:id="" action="ppaction://media"/>
            <a:extLst>
              <a:ext uri="{FF2B5EF4-FFF2-40B4-BE49-F238E27FC236}">
                <a16:creationId xmlns="" xmlns:a16="http://schemas.microsoft.com/office/drawing/2014/main" id="{F6877F92-EDE9-4846-B1C0-58E51719E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750" y="3146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20"/>
    </mc:Choice>
    <mc:Fallback xmlns="">
      <p:transition spd="slow" advTm="11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5288" y="1122223"/>
            <a:ext cx="116189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ar-SA" sz="2400" dirty="0">
                <a:cs typeface="B Yagut" panose="00000400000000000000" pitchFamily="2" charset="-78"/>
              </a:rPr>
              <a:t>ایمنی </a:t>
            </a:r>
            <a:endParaRPr lang="fa-IR" sz="2400" dirty="0">
              <a:cs typeface="B Yagut" panose="00000400000000000000" pitchFamily="2" charset="-78"/>
            </a:endParaRPr>
          </a:p>
          <a:p>
            <a:pPr lvl="1" algn="r" rtl="1"/>
            <a:r>
              <a:rPr lang="ar-SA" sz="2400" dirty="0">
                <a:cs typeface="B Yagut" panose="00000400000000000000" pitchFamily="2" charset="-78"/>
              </a:rPr>
              <a:t>ایمنی عبارتست از فرار از موقعیتهائی که می تواند </a:t>
            </a:r>
            <a:r>
              <a:rPr lang="en-US" sz="2400" dirty="0">
                <a:cs typeface="B Yagut" panose="00000400000000000000" pitchFamily="2" charset="-78"/>
              </a:rPr>
              <a:t>……….</a:t>
            </a:r>
          </a:p>
          <a:p>
            <a:pPr algn="r" rtl="1"/>
            <a:endParaRPr lang="fa-IR" sz="2400" dirty="0">
              <a:solidFill>
                <a:srgbClr val="000000"/>
              </a:solidFill>
              <a:latin typeface="B Lotus" panose="00000400000000000000" pitchFamily="2" charset="-78"/>
              <a:cs typeface="B Yagut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ایمنی کار</a:t>
            </a:r>
          </a:p>
          <a:p>
            <a:pPr lvl="2" algn="r" rtl="1"/>
            <a: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اﻳﻤﻨﻲ ﻛﺎر ﻳﻌﻨﻲ ﺗﻼش ﺑﺮاي ﺟﻠﻮﮔﻴﺮي از آﻧﭽﻪ ﻛﻪ ...........</a:t>
            </a:r>
          </a:p>
          <a:p>
            <a:pPr algn="r" rtl="1"/>
            <a:endParaRPr lang="fa-IR" sz="2400" dirty="0">
              <a:cs typeface="B Yagut" panose="00000400000000000000" pitchFamily="2" charset="-78"/>
            </a:endParaRPr>
          </a:p>
          <a:p>
            <a:pPr algn="r" rtl="1"/>
            <a:endParaRPr lang="fa-IR" sz="2400" dirty="0">
              <a:cs typeface="B Yagut" panose="00000400000000000000" pitchFamily="2" charset="-78"/>
            </a:endParaRPr>
          </a:p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میزان درجه ایمنی</a:t>
            </a:r>
          </a:p>
          <a:p>
            <a:pPr lvl="1" algn="r" rtl="1">
              <a:lnSpc>
                <a:spcPct val="200000"/>
              </a:lnSpc>
            </a:pPr>
            <a:r>
              <a:rPr lang="fa-IR" sz="2400" dirty="0">
                <a:cs typeface="B Yagut" panose="00000400000000000000" pitchFamily="2" charset="-78"/>
              </a:rPr>
              <a:t>دانش و آگاهی: </a:t>
            </a:r>
          </a:p>
          <a:p>
            <a:pPr lvl="1" algn="r" rtl="1">
              <a:lnSpc>
                <a:spcPct val="200000"/>
              </a:lnSpc>
            </a:pPr>
            <a:r>
              <a:rPr lang="fa-IR" sz="2400" dirty="0">
                <a:cs typeface="B Yagut" panose="00000400000000000000" pitchFamily="2" charset="-78"/>
              </a:rPr>
              <a:t>توانایی های مختلف:</a:t>
            </a:r>
            <a: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/>
            </a:r>
            <a:b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</a:br>
            <a:endParaRPr lang="en-US" sz="2400" dirty="0">
              <a:cs typeface="B Yagut" panose="00000400000000000000" pitchFamily="2" charset="-78"/>
            </a:endParaRPr>
          </a:p>
          <a:p>
            <a:pPr algn="r" rtl="1"/>
            <a:r>
              <a:rPr lang="fa-IR" sz="2400" i="0" dirty="0">
                <a:solidFill>
                  <a:srgbClr val="000000"/>
                </a:solidFill>
                <a:effectLst/>
                <a:latin typeface="B Lotus" panose="00000400000000000000" pitchFamily="2" charset="-78"/>
                <a:cs typeface="B Yagut" pitchFamily="2" charset="-78"/>
              </a:rPr>
              <a:t/>
            </a:r>
            <a:br>
              <a:rPr lang="fa-IR" sz="2400" i="0" dirty="0">
                <a:solidFill>
                  <a:srgbClr val="000000"/>
                </a:solidFill>
                <a:effectLst/>
                <a:latin typeface="B Lotus" panose="00000400000000000000" pitchFamily="2" charset="-78"/>
                <a:cs typeface="B Yagut" pitchFamily="2" charset="-78"/>
              </a:rPr>
            </a:br>
            <a:endParaRPr lang="en-US" sz="24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8279" y="103999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مفاهیم مربوط به ایمنی</a:t>
            </a:r>
            <a:endParaRPr lang="en-US" sz="4000" kern="2000" dirty="0">
              <a:cs typeface="B Yagut" pitchFamily="2" charset="-78"/>
            </a:endParaRPr>
          </a:p>
        </p:txBody>
      </p:sp>
      <p:pic>
        <p:nvPicPr>
          <p:cNvPr id="4" name="مفاهیم ایمنی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734" y="5965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00"/>
    </mc:Choice>
    <mc:Fallback xmlns="">
      <p:transition spd="slow" advTm="9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5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مفاهیم مربوط به خطر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9118"/>
            <a:ext cx="11887200" cy="5057841"/>
          </a:xfrm>
        </p:spPr>
        <p:txBody>
          <a:bodyPr>
            <a:normAutofit fontScale="77500" lnSpcReduction="20000"/>
          </a:bodyPr>
          <a:lstStyle/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ﺷﻨﺎﺳﺎﻳﻲ ﺧﻄﺮات </a:t>
            </a:r>
            <a:r>
              <a:rPr lang="en-US" dirty="0">
                <a:cs typeface="+mj-cs"/>
              </a:rPr>
              <a:t>Hazard Identification</a:t>
            </a:r>
            <a:endParaRPr lang="fa-IR" dirty="0">
              <a:cs typeface="+mj-cs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Yagut" panose="00000400000000000000" pitchFamily="2" charset="-78"/>
              </a:rPr>
              <a:t>ﺗﻌﺮﻳﻒ ﺧﻄﺮ </a:t>
            </a:r>
          </a:p>
          <a:p>
            <a:pPr lvl="2"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ﺷﺮاﻳﻄﻲ ﻛﻪ داراي ﭘﺘﺎﻧﺴﻴﻞ ﻳﺎ ﺑﺎﻟﻘﻮه ﮔﻲ وارد آوردن آﺳﻴﺐ ﺑﺪﻧﻲ و ﺧﺴﺎرت ﻣﺎﻟﻲ ﺑﻪ اﻧﺴﺎن ﺑﺎﺷﺪ را ﺧﻂر ﻣﻲ ﻧﺎﻣﻨﺪ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انواع خطرات: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فیزیکی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hazard</a:t>
            </a:r>
            <a:r>
              <a:rPr lang="fa-IR" dirty="0">
                <a:cs typeface="+mj-cs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: سرما، گرما، سقوط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شیمیایی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:قابلیت انفجار، قابلیت اشتعال، ناپایداری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تهدید کننده سلامتی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hazards</a:t>
            </a:r>
            <a:r>
              <a:rPr lang="fa-IR" dirty="0">
                <a:cs typeface="B Yagut" panose="00000400000000000000" pitchFamily="2" charset="-78"/>
              </a:rPr>
              <a:t>: عواملی که تاثبرات مزمن یا حاد دارند. مانند مواد سرطان زا، محرک، سمی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مفاهیم خطر">
            <a:hlinkClick r:id="" action="ppaction://media"/>
            <a:extLst>
              <a:ext uri="{FF2B5EF4-FFF2-40B4-BE49-F238E27FC236}">
                <a16:creationId xmlns="" xmlns:a16="http://schemas.microsoft.com/office/drawing/2014/main" id="{ADA1196C-BBB2-4B33-96C7-443327C6C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450" y="24622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20"/>
    </mc:Choice>
    <mc:Fallback xmlns="">
      <p:transition spd="slow" advTm="10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" y="1167813"/>
            <a:ext cx="119603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b="1" dirty="0">
                <a:cs typeface="B Yagut" pitchFamily="2" charset="-78"/>
              </a:rPr>
              <a:t>دایره المعارف بین المللی کار </a:t>
            </a:r>
            <a:r>
              <a:rPr lang="fa-IR" sz="2400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یک اتفاق پیش بینی نشده و خارج از انتظار </a:t>
            </a:r>
          </a:p>
          <a:p>
            <a:pPr algn="r" rtl="1">
              <a:lnSpc>
                <a:spcPct val="200000"/>
              </a:lnSpc>
            </a:pPr>
            <a:r>
              <a:rPr lang="fa-IR" sz="2400" b="1" dirty="0">
                <a:cs typeface="B Yagut" pitchFamily="2" charset="-78"/>
              </a:rPr>
              <a:t>ماده 66 قانون تامین اجتماعی</a:t>
            </a:r>
            <a:r>
              <a:rPr lang="fa-IR" sz="2400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حوادثی است که حین انجام وظیفه و به سبب آن برای بیمه شده اتفاق می‌افتد. 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b="1" dirty="0">
                <a:cs typeface="B Yagut" pitchFamily="2" charset="-78"/>
              </a:rPr>
              <a:t>استاندارد</a:t>
            </a:r>
            <a:r>
              <a:rPr lang="en-US" sz="2000" dirty="0">
                <a:latin typeface="Times New Roman" pitchFamily="18" charset="0"/>
                <a:cs typeface="B Yagut" panose="00000400000000000000" pitchFamily="2" charset="-78"/>
              </a:rPr>
              <a:t>OHSAS 810082007 </a:t>
            </a:r>
            <a:r>
              <a:rPr lang="fa-IR" sz="2000" dirty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  یک حادثه رویدادی است که منجر به مصدومیت، بیماری یا مرگ و میر می‌شود.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b="1" dirty="0">
                <a:cs typeface="B Yagut" pitchFamily="2" charset="-78"/>
              </a:rPr>
              <a:t>تعریف شبه حادثه </a:t>
            </a:r>
            <a:r>
              <a:rPr lang="fa-IR" sz="2400" dirty="0">
                <a:cs typeface="B Yagut" panose="00000400000000000000" pitchFamily="2" charset="-78"/>
              </a:rPr>
              <a:t>(</a:t>
            </a:r>
            <a:r>
              <a:rPr lang="en-US" sz="2400" dirty="0">
                <a:cs typeface="B Yagut" panose="00000400000000000000" pitchFamily="2" charset="-78"/>
              </a:rPr>
              <a:t>near miss</a:t>
            </a:r>
            <a:r>
              <a:rPr lang="fa-IR" sz="2400" dirty="0">
                <a:cs typeface="B Yagut" panose="00000400000000000000" pitchFamily="2" charset="-78"/>
              </a:rPr>
              <a:t>)</a:t>
            </a:r>
            <a:r>
              <a:rPr lang="en-US" sz="2800" b="1" dirty="0">
                <a:cs typeface="B Yagut" pitchFamily="2" charset="-78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4433" y="193166"/>
            <a:ext cx="6327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تعاریف حادثه ناشی از کار</a:t>
            </a:r>
          </a:p>
        </p:txBody>
      </p:sp>
      <p:pic>
        <p:nvPicPr>
          <p:cNvPr id="2" name="تعارف مربوط به حادثه">
            <a:hlinkClick r:id="" action="ppaction://media"/>
            <a:extLst>
              <a:ext uri="{FF2B5EF4-FFF2-40B4-BE49-F238E27FC236}">
                <a16:creationId xmlns="" xmlns:a16="http://schemas.microsoft.com/office/drawing/2014/main" id="{A7DA60C8-2884-4C78-8736-35A34C4C3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668" y="30471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"/>
    </mc:Choice>
    <mc:Fallback xmlns=""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448" y="148134"/>
            <a:ext cx="8867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برنامه کنترل خطرات </a:t>
            </a:r>
            <a:r>
              <a:rPr lang="en-US" sz="4000" dirty="0">
                <a:cs typeface="B Yagut" panose="00000400000000000000" pitchFamily="2" charset="-78"/>
              </a:rPr>
              <a:t>Hazard Control Program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44699" y="723612"/>
            <a:ext cx="116940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800" dirty="0">
                <a:cs typeface="B Yagut" panose="00000400000000000000" pitchFamily="2" charset="-78"/>
              </a:rPr>
              <a:t>اﻗﺪاﻣﺎت ﻻزم ﺟﻬﺖ ﻛﻨﺘﺮل  باید در جهت </a:t>
            </a:r>
          </a:p>
          <a:p>
            <a:pPr lvl="1" algn="r" rtl="1">
              <a:lnSpc>
                <a:spcPct val="200000"/>
              </a:lnSpc>
            </a:pPr>
            <a:r>
              <a:rPr lang="fa-IR" sz="1600" dirty="0">
                <a:cs typeface="B Yagut" panose="00000400000000000000" pitchFamily="2" charset="-78"/>
              </a:rPr>
              <a:t>ﺣﺬف ﻋﻠﻞ،  کاهش وﺧﺎﻣﺖ اﺛﺮ ﺧﻄﺎ، اﻓﺰاﻳﺶ اﺣﺘﻤﺎل ﻛﺸﻒ ﻧﻘﺺ در ﻓﺮآﻳﻨﺪ و اﻓﺰاﻳﺶ رﺿﺎﻳﺖ ﻛﺎري ﻛﺎرﻛﻨﺎن از وﺿﻌﻴﺖ اﻳﻤﻨﻲ </a:t>
            </a:r>
          </a:p>
          <a:p>
            <a:pPr algn="r" rtl="1">
              <a:lnSpc>
                <a:spcPct val="200000"/>
              </a:lnSpc>
            </a:pPr>
            <a:r>
              <a:rPr lang="fa-IR" sz="2800" dirty="0">
                <a:cs typeface="B Yagut" panose="00000400000000000000" pitchFamily="2" charset="-78"/>
              </a:rPr>
              <a:t>برنامه کنترل خطرات شامل: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از بین بردن خطر 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محدودسازی خطر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استفاده از طرح ها و دستگاههای ایمنی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استفاده از طرح های فرار و بقاء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سیستم ها و دستگاههای امداد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جداسازی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برنامه کنترل خطرات">
            <a:hlinkClick r:id="" action="ppaction://media"/>
            <a:extLst>
              <a:ext uri="{FF2B5EF4-FFF2-40B4-BE49-F238E27FC236}">
                <a16:creationId xmlns="" xmlns:a16="http://schemas.microsoft.com/office/drawing/2014/main" id="{380D43E1-6204-4A1B-BACA-5070424D9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2788" y="24177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40"/>
    </mc:Choice>
    <mc:Fallback xmlns="">
      <p:transition spd="slow" advTm="36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5NN7CDR5NKU2-831-256</_dlc_DocId>
    <_dlc_DocIdUrl xmlns="1047730d-92e1-4018-9084-d932fd3a7f58">
      <Url>http://www.health.gov.ir/hnd/_layouts/DocIdRedir.aspx?ID=5NN7CDR5NKU2-831-256</Url>
      <Description>5NN7CDR5NKU2-831-256</Description>
    </_dlc_DocIdUrl>
  </documentManagement>
</p:properties>
</file>

<file path=customXml/itemProps1.xml><?xml version="1.0" encoding="utf-8"?>
<ds:datastoreItem xmlns:ds="http://schemas.openxmlformats.org/officeDocument/2006/customXml" ds:itemID="{A67A196D-BB43-4EBF-99A1-FE76BF0322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6EF42C-5CD8-4F2B-B6EA-D5A90EA4EBB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2FA63F4-5666-4A24-BB10-B9CDC2133A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C3C6A8C-4D5C-4F8B-AE79-E17823559781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12fdc5dc-769e-4543-b10d-fbea3dac4417"/>
    <ds:schemaRef ds:uri="1047730d-92e1-4018-9084-d932fd3a7f58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16108169</TotalTime>
  <Words>889</Words>
  <Application>Microsoft Office PowerPoint</Application>
  <PresentationFormat>Widescreen</PresentationFormat>
  <Paragraphs>142</Paragraphs>
  <Slides>20</Slides>
  <Notes>20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 Lotus</vt:lpstr>
      <vt:lpstr>B Yagut</vt:lpstr>
      <vt:lpstr>B Zar</vt:lpstr>
      <vt:lpstr>Calibri</vt:lpstr>
      <vt:lpstr>Calibri Light</vt:lpstr>
      <vt:lpstr>Tahoma</vt:lpstr>
      <vt:lpstr>Times New Roman</vt:lpstr>
      <vt:lpstr>Wingdings</vt:lpstr>
      <vt:lpstr>Office Theme</vt:lpstr>
      <vt:lpstr> مشخصات سند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مفاهیم مربوط به خطر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فهرست منابع</vt:lpstr>
      <vt:lpstr> لطفاً نظرات و پیشنهادات خود پیرامون این بسته آموزشی را به آدرس زیر ارسال کنید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ایمنی و حفاظت محیط کار</dc:title>
  <dc:creator>MRT</dc:creator>
  <cp:lastModifiedBy>Sima Jalali</cp:lastModifiedBy>
  <cp:revision>258</cp:revision>
  <dcterms:created xsi:type="dcterms:W3CDTF">2020-04-19T06:09:18Z</dcterms:created>
  <dcterms:modified xsi:type="dcterms:W3CDTF">2020-12-07T06:12:54Z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890c93d2-d112-4ee8-8af8-603ac667da18</vt:lpwstr>
  </property>
</Properties>
</file>